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72" r:id="rId2"/>
    <p:sldId id="273" r:id="rId3"/>
    <p:sldId id="274" r:id="rId4"/>
    <p:sldId id="275" r:id="rId5"/>
    <p:sldId id="276" r:id="rId6"/>
    <p:sldId id="277" r:id="rId7"/>
    <p:sldId id="278" r:id="rId8"/>
    <p:sldId id="279" r:id="rId9"/>
    <p:sldId id="289" r:id="rId10"/>
    <p:sldId id="290" r:id="rId11"/>
    <p:sldId id="291" r:id="rId12"/>
    <p:sldId id="292" r:id="rId13"/>
    <p:sldId id="293" r:id="rId14"/>
    <p:sldId id="294" r:id="rId15"/>
    <p:sldId id="295" r:id="rId16"/>
    <p:sldId id="29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0EE09E1-BE5A-4705-8252-5C041B9CF7BF}">
          <p14:sldIdLst>
            <p14:sldId id="288"/>
            <p14:sldId id="281"/>
            <p14:sldId id="282"/>
            <p14:sldId id="283"/>
            <p14:sldId id="284"/>
            <p14:sldId id="285"/>
            <p14:sldId id="286"/>
            <p14:sldId id="287"/>
            <p14:sldId id="262"/>
            <p14:sldId id="263"/>
            <p14:sldId id="257"/>
            <p14:sldId id="258"/>
            <p14:sldId id="259"/>
            <p14:sldId id="260"/>
            <p14:sldId id="261"/>
            <p14:sldId id="256"/>
            <p14:sldId id="264"/>
            <p14:sldId id="265"/>
            <p14:sldId id="266"/>
            <p14:sldId id="267"/>
            <p14:sldId id="268"/>
            <p14:sldId id="269"/>
            <p14:sldId id="270"/>
            <p14:sldId id="271"/>
            <p14:sldId id="272"/>
            <p14:sldId id="273"/>
            <p14:sldId id="274"/>
            <p14:sldId id="275"/>
            <p14:sldId id="276"/>
            <p14:sldId id="277"/>
            <p14:sldId id="278"/>
            <p14:sldId id="279"/>
            <p14:sldId id="289"/>
            <p14:sldId id="290"/>
            <p14:sldId id="291"/>
            <p14:sldId id="292"/>
            <p14:sldId id="293"/>
            <p14:sldId id="294"/>
            <p14:sldId id="295"/>
            <p14:sldId id="29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2AC24A9-CCB6-4F8D-B8DB-C2F3692CFA5A}" type="datetimeFigureOut">
              <a:rPr lang="en-US" smtClean="0"/>
              <a:pPr/>
              <a:t>10/15/2020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2DC25EE-239B-4C5F-AAD1-255A7D5F1EE2}" type="slidenum">
              <a:rPr lang="en-US" smtClean="0"/>
              <a:pPr/>
              <a:t>‹#›</a:t>
            </a:fld>
            <a:endParaRPr lang="en-US" dirty="0"/>
          </a:p>
        </p:txBody>
      </p:sp>
    </p:spTree>
    <p:extLst>
      <p:ext uri="{BB962C8B-B14F-4D97-AF65-F5344CB8AC3E}">
        <p14:creationId xmlns:p14="http://schemas.microsoft.com/office/powerpoint/2010/main" xmlns="" val="251707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73908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406650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879136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332488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610068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365579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682564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43969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05230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46690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38965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98939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77440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32170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pPr/>
              <a:t>10/15/2020</a:t>
            </a:fld>
            <a:endParaRPr lang="en-US" dirty="0"/>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84173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69317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2AC24A9-CCB6-4F8D-B8DB-C2F3692CFA5A}" type="datetimeFigureOut">
              <a:rPr lang="en-US" smtClean="0"/>
              <a:pPr/>
              <a:t>10/15/2020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88626665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6AD68-C61F-4C1F-B19C-191129BDD6DE}"/>
              </a:ext>
            </a:extLst>
          </p:cNvPr>
          <p:cNvSpPr>
            <a:spLocks noGrp="1"/>
          </p:cNvSpPr>
          <p:nvPr>
            <p:ph type="ctrTitle"/>
          </p:nvPr>
        </p:nvSpPr>
        <p:spPr>
          <a:xfrm>
            <a:off x="5274825" y="242888"/>
            <a:ext cx="6268246" cy="1957387"/>
          </a:xfrm>
        </p:spPr>
        <p:txBody>
          <a:bodyPr>
            <a:normAutofit/>
          </a:bodyPr>
          <a:lstStyle/>
          <a:p>
            <a:r>
              <a:rPr lang="en-US" sz="3200" b="1" dirty="0">
                <a:latin typeface="Times New Roman" panose="02020603050405020304" pitchFamily="18" charset="0"/>
                <a:cs typeface="Times New Roman" panose="02020603050405020304" pitchFamily="18" charset="0"/>
              </a:rPr>
              <a:t>DEPPRESSIVE DISORDERS</a:t>
            </a:r>
          </a:p>
        </p:txBody>
      </p:sp>
      <p:sp>
        <p:nvSpPr>
          <p:cNvPr id="3" name="Subtitle 2">
            <a:extLst>
              <a:ext uri="{FF2B5EF4-FFF2-40B4-BE49-F238E27FC236}">
                <a16:creationId xmlns:a16="http://schemas.microsoft.com/office/drawing/2014/main" xmlns="" id="{606A77E0-0D44-4E10-94B0-83CE786C2921}"/>
              </a:ext>
            </a:extLst>
          </p:cNvPr>
          <p:cNvSpPr>
            <a:spLocks noGrp="1"/>
          </p:cNvSpPr>
          <p:nvPr>
            <p:ph type="subTitle" idx="1"/>
          </p:nvPr>
        </p:nvSpPr>
        <p:spPr>
          <a:xfrm>
            <a:off x="5274825" y="2200275"/>
            <a:ext cx="6268246" cy="3541546"/>
          </a:xfrm>
        </p:spPr>
        <p:txBody>
          <a:bodyPr>
            <a:noAutofit/>
          </a:bodyPr>
          <a:lstStyle/>
          <a:p>
            <a:pPr marL="342900" indent="-342900">
              <a:lnSpc>
                <a:spcPct val="9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Depressive disorders are the mood disorders that actually  </a:t>
            </a:r>
            <a:r>
              <a:rPr lang="en-US" sz="2000" dirty="0">
                <a:effectLst/>
                <a:latin typeface="Times New Roman" panose="02020603050405020304" pitchFamily="18" charset="0"/>
                <a:ea typeface="Calibri" panose="020F0502020204030204" pitchFamily="34" charset="0"/>
              </a:rPr>
              <a:t>affects how you feel, think and behave and can lead to a variety of emotional and physical problems.</a:t>
            </a:r>
          </a:p>
          <a:p>
            <a:pPr marL="342900" indent="-342900">
              <a:lnSpc>
                <a:spcPct val="90000"/>
              </a:lnSpc>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rPr>
              <a:t>. It may trouble doing normal day-to-day activities, and sometimes you may feel as if life isn't worth living</a:t>
            </a:r>
          </a:p>
          <a:p>
            <a:pPr marL="342900" indent="-342900">
              <a:lnSpc>
                <a:spcPct val="9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Diagnosis of being depressed is determined by its duration, frequency and intensity</a:t>
            </a:r>
            <a:r>
              <a:rPr lang="en-US" sz="1600" dirty="0">
                <a:latin typeface="Times New Roman" panose="02020603050405020304" pitchFamily="18" charset="0"/>
                <a:cs typeface="Times New Roman" panose="02020603050405020304" pitchFamily="18" charset="0"/>
              </a:rPr>
              <a:t>.</a:t>
            </a:r>
          </a:p>
        </p:txBody>
      </p:sp>
      <p:pic>
        <p:nvPicPr>
          <p:cNvPr id="1026" name="Picture 2" descr="All you need to know about depressive disorders in children - Times of India">
            <a:extLst>
              <a:ext uri="{FF2B5EF4-FFF2-40B4-BE49-F238E27FC236}">
                <a16:creationId xmlns:a16="http://schemas.microsoft.com/office/drawing/2014/main" xmlns="" id="{51A09F37-CFE0-4B8A-BA9C-CBA2B751F862}"/>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6465" r="16395" b="2"/>
          <a:stretch/>
        </p:blipFill>
        <p:spPr bwMode="auto">
          <a:xfrm>
            <a:off x="1109764" y="1113063"/>
            <a:ext cx="3531062" cy="4628758"/>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1515431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3CE669-D8E3-4DCD-9E0D-235CA452C170}"/>
              </a:ext>
            </a:extLst>
          </p:cNvPr>
          <p:cNvSpPr>
            <a:spLocks noGrp="1"/>
          </p:cNvSpPr>
          <p:nvPr>
            <p:ph type="title"/>
          </p:nvPr>
        </p:nvSpPr>
        <p:spPr>
          <a:xfrm>
            <a:off x="1154954" y="1457739"/>
            <a:ext cx="4351025" cy="3503730"/>
          </a:xfrm>
        </p:spPr>
        <p:txBody>
          <a:bodyPr/>
          <a:lstStyle/>
          <a:p>
            <a:r>
              <a:rPr lang="en-CA" sz="2800" b="1" dirty="0">
                <a:latin typeface="Times New Roman" panose="02020603050405020304" pitchFamily="18" charset="0"/>
                <a:cs typeface="Times New Roman" panose="02020603050405020304" pitchFamily="18" charset="0"/>
              </a:rPr>
              <a:t>Substance abuse; </a:t>
            </a:r>
            <a:r>
              <a:rPr lang="en-CA" sz="2800" dirty="0">
                <a:latin typeface="Times New Roman" panose="02020603050405020304" pitchFamily="18" charset="0"/>
                <a:cs typeface="Times New Roman" panose="02020603050405020304" pitchFamily="18" charset="0"/>
              </a:rPr>
              <a:t>the use of drugs or alcohol may also increase    depression. Nearly 30% of people with substance abuse problem may have major or clinical depression.</a:t>
            </a:r>
            <a:r>
              <a:rPr lang="en-CA" dirty="0">
                <a:latin typeface="Times New Roman" panose="02020603050405020304" pitchFamily="18" charset="0"/>
                <a:cs typeface="Times New Roman" panose="02020603050405020304" pitchFamily="18" charset="0"/>
              </a:rPr>
              <a:t/>
            </a:r>
            <a:br>
              <a:rPr lang="en-CA" dirty="0">
                <a:latin typeface="Times New Roman" panose="02020603050405020304" pitchFamily="18" charset="0"/>
                <a:cs typeface="Times New Roman" panose="02020603050405020304" pitchFamily="18" charset="0"/>
              </a:rPr>
            </a:br>
            <a:endParaRPr lang="en-CA" dirty="0"/>
          </a:p>
        </p:txBody>
      </p:sp>
      <p:sp>
        <p:nvSpPr>
          <p:cNvPr id="3" name="Text Placeholder 2">
            <a:extLst>
              <a:ext uri="{FF2B5EF4-FFF2-40B4-BE49-F238E27FC236}">
                <a16:creationId xmlns:a16="http://schemas.microsoft.com/office/drawing/2014/main" xmlns="" id="{2040873F-B775-47C9-A86B-6130BC4312E8}"/>
              </a:ext>
            </a:extLst>
          </p:cNvPr>
          <p:cNvSpPr>
            <a:spLocks noGrp="1"/>
          </p:cNvSpPr>
          <p:nvPr>
            <p:ph type="body" idx="1"/>
          </p:nvPr>
        </p:nvSpPr>
        <p:spPr/>
        <p:txBody>
          <a:bodyPr/>
          <a:lstStyle/>
          <a:p>
            <a:endParaRPr lang="en-CA" dirty="0"/>
          </a:p>
        </p:txBody>
      </p:sp>
      <p:pic>
        <p:nvPicPr>
          <p:cNvPr id="5" name="Picture 4">
            <a:extLst>
              <a:ext uri="{FF2B5EF4-FFF2-40B4-BE49-F238E27FC236}">
                <a16:creationId xmlns:a16="http://schemas.microsoft.com/office/drawing/2014/main" xmlns="" id="{1CDEFD40-DB41-47CB-8AFA-96716A44FE1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86023" y="1325218"/>
            <a:ext cx="4785690" cy="4545496"/>
          </a:xfrm>
          <a:prstGeom prst="rect">
            <a:avLst/>
          </a:prstGeom>
        </p:spPr>
      </p:pic>
    </p:spTree>
    <p:extLst>
      <p:ext uri="{BB962C8B-B14F-4D97-AF65-F5344CB8AC3E}">
        <p14:creationId xmlns:p14="http://schemas.microsoft.com/office/powerpoint/2010/main" xmlns="" val="342593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A40854-992D-4A8C-84EF-91483C5BE9C9}"/>
              </a:ext>
            </a:extLst>
          </p:cNvPr>
          <p:cNvSpPr>
            <a:spLocks noGrp="1"/>
          </p:cNvSpPr>
          <p:nvPr>
            <p:ph idx="1"/>
          </p:nvPr>
        </p:nvSpPr>
        <p:spPr/>
        <p:txBody>
          <a:bodyPr>
            <a:normAutofit fontScale="92500"/>
          </a:bodyPr>
          <a:lstStyle/>
          <a:p>
            <a:r>
              <a:rPr lang="en-CA" sz="2800" b="1" u="sng" dirty="0">
                <a:latin typeface="Times New Roman" panose="02020603050405020304" pitchFamily="18" charset="0"/>
                <a:cs typeface="Times New Roman" panose="02020603050405020304" pitchFamily="18" charset="0"/>
              </a:rPr>
              <a:t>Neurotransmitter;</a:t>
            </a:r>
            <a:r>
              <a:rPr lang="en-CA" sz="2800" dirty="0">
                <a:latin typeface="Times New Roman" panose="02020603050405020304" pitchFamily="18" charset="0"/>
                <a:cs typeface="Times New Roman" panose="02020603050405020304" pitchFamily="18" charset="0"/>
              </a:rPr>
              <a:t> Researchers showed that there is a brain difference in the people of depression and normal people.</a:t>
            </a:r>
          </a:p>
          <a:p>
            <a:r>
              <a:rPr lang="en-CA" sz="2800" b="1" dirty="0">
                <a:latin typeface="Times New Roman" panose="02020603050405020304" pitchFamily="18" charset="0"/>
                <a:cs typeface="Times New Roman" panose="02020603050405020304" pitchFamily="18" charset="0"/>
              </a:rPr>
              <a:t>Small hippocampus-</a:t>
            </a:r>
            <a:r>
              <a:rPr lang="en-CA" sz="2800" dirty="0">
                <a:latin typeface="Times New Roman" panose="02020603050405020304" pitchFamily="18" charset="0"/>
                <a:cs typeface="Times New Roman" panose="02020603050405020304" pitchFamily="18" charset="0"/>
              </a:rPr>
              <a:t>----fewer serotonin receptor </a:t>
            </a:r>
          </a:p>
          <a:p>
            <a:r>
              <a:rPr lang="en-CA" sz="2800" b="1" dirty="0">
                <a:latin typeface="Times New Roman" panose="02020603050405020304" pitchFamily="18" charset="0"/>
                <a:cs typeface="Times New Roman" panose="02020603050405020304" pitchFamily="18" charset="0"/>
              </a:rPr>
              <a:t>Serotonin</a:t>
            </a:r>
            <a:r>
              <a:rPr lang="en-CA" sz="2800" dirty="0">
                <a:latin typeface="Times New Roman" panose="02020603050405020304" pitchFamily="18" charset="0"/>
                <a:cs typeface="Times New Roman" panose="02020603050405020304" pitchFamily="18" charset="0"/>
              </a:rPr>
              <a:t> is one of many brain chemical known as neurotransmitter that allows communications across circuit that connect different brain regions involve in processing. </a:t>
            </a:r>
          </a:p>
          <a:p>
            <a:pPr marL="0" indent="0">
              <a:buNone/>
            </a:pPr>
            <a:r>
              <a:rPr lang="en-CA" dirty="0"/>
              <a:t> </a:t>
            </a:r>
          </a:p>
        </p:txBody>
      </p:sp>
    </p:spTree>
    <p:extLst>
      <p:ext uri="{BB962C8B-B14F-4D97-AF65-F5344CB8AC3E}">
        <p14:creationId xmlns:p14="http://schemas.microsoft.com/office/powerpoint/2010/main" xmlns="" val="3501752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6DCC6D-C389-496E-BC6B-627B566D216A}"/>
              </a:ext>
            </a:extLst>
          </p:cNvPr>
          <p:cNvSpPr>
            <a:spLocks noGrp="1"/>
          </p:cNvSpPr>
          <p:nvPr>
            <p:ph type="title"/>
          </p:nvPr>
        </p:nvSpPr>
        <p:spPr/>
        <p:txBody>
          <a:bodyPr/>
          <a:lstStyle/>
          <a:p>
            <a:r>
              <a:rPr lang="en-CA" sz="2800" dirty="0">
                <a:latin typeface="Times New Roman" panose="02020603050405020304" pitchFamily="18" charset="0"/>
                <a:cs typeface="Times New Roman" panose="02020603050405020304" pitchFamily="18" charset="0"/>
              </a:rPr>
              <a:t>TREATMENT</a:t>
            </a:r>
          </a:p>
        </p:txBody>
      </p:sp>
      <p:pic>
        <p:nvPicPr>
          <p:cNvPr id="6" name="Content Placeholder 5">
            <a:extLst>
              <a:ext uri="{FF2B5EF4-FFF2-40B4-BE49-F238E27FC236}">
                <a16:creationId xmlns:a16="http://schemas.microsoft.com/office/drawing/2014/main" xmlns="" id="{6878C997-E495-43CD-82AB-2B2008752744}"/>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380383" y="940904"/>
            <a:ext cx="5367130" cy="5711687"/>
          </a:xfrm>
        </p:spPr>
      </p:pic>
      <p:sp>
        <p:nvSpPr>
          <p:cNvPr id="4" name="Text Placeholder 3">
            <a:extLst>
              <a:ext uri="{FF2B5EF4-FFF2-40B4-BE49-F238E27FC236}">
                <a16:creationId xmlns:a16="http://schemas.microsoft.com/office/drawing/2014/main" xmlns="" id="{3B33AA5B-3608-4633-A7C5-6135980F830A}"/>
              </a:ext>
            </a:extLst>
          </p:cNvPr>
          <p:cNvSpPr>
            <a:spLocks noGrp="1"/>
          </p:cNvSpPr>
          <p:nvPr>
            <p:ph type="body" sz="half" idx="2"/>
          </p:nvPr>
        </p:nvSpPr>
        <p:spPr>
          <a:xfrm>
            <a:off x="1154953" y="3129280"/>
            <a:ext cx="3827863" cy="2895599"/>
          </a:xfrm>
        </p:spPr>
        <p:txBody>
          <a:bodyPr/>
          <a:lstStyle/>
          <a:p>
            <a:pPr marL="457200" indent="-457200">
              <a:buFont typeface="+mj-lt"/>
              <a:buAutoNum type="arabicParenR"/>
            </a:pPr>
            <a:r>
              <a:rPr lang="en-CA" sz="2800" dirty="0">
                <a:latin typeface="Times New Roman" panose="02020603050405020304" pitchFamily="18" charset="0"/>
                <a:cs typeface="Times New Roman" panose="02020603050405020304" pitchFamily="18" charset="0"/>
              </a:rPr>
              <a:t>MEDITATION</a:t>
            </a:r>
          </a:p>
          <a:p>
            <a:pPr marL="457200" indent="-457200">
              <a:buFont typeface="+mj-lt"/>
              <a:buAutoNum type="arabicParenR"/>
            </a:pPr>
            <a:r>
              <a:rPr lang="en-CA" sz="2800" dirty="0">
                <a:latin typeface="Times New Roman" panose="02020603050405020304" pitchFamily="18" charset="0"/>
                <a:cs typeface="Times New Roman" panose="02020603050405020304" pitchFamily="18" charset="0"/>
              </a:rPr>
              <a:t>PSYCHOTHERAPY</a:t>
            </a:r>
          </a:p>
          <a:p>
            <a:endParaRPr lang="en-CA" dirty="0"/>
          </a:p>
        </p:txBody>
      </p:sp>
    </p:spTree>
    <p:extLst>
      <p:ext uri="{BB962C8B-B14F-4D97-AF65-F5344CB8AC3E}">
        <p14:creationId xmlns:p14="http://schemas.microsoft.com/office/powerpoint/2010/main" xmlns="" val="3459798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ADF829-B0DD-4C3C-A0BE-9FCA48658943}"/>
              </a:ext>
            </a:extLst>
          </p:cNvPr>
          <p:cNvSpPr>
            <a:spLocks noGrp="1"/>
          </p:cNvSpPr>
          <p:nvPr>
            <p:ph type="ctrTitle"/>
          </p:nvPr>
        </p:nvSpPr>
        <p:spPr>
          <a:xfrm>
            <a:off x="1524000" y="662609"/>
            <a:ext cx="9144000" cy="1431234"/>
          </a:xfrm>
        </p:spPr>
        <p:txBody>
          <a:bodyPr/>
          <a:lstStyle/>
          <a:p>
            <a:r>
              <a:rPr lang="en-CA" sz="2800" dirty="0">
                <a:latin typeface="Times New Roman" panose="02020603050405020304" pitchFamily="18" charset="0"/>
                <a:cs typeface="Times New Roman" panose="02020603050405020304" pitchFamily="18" charset="0"/>
              </a:rPr>
              <a:t>MEDICATATION</a:t>
            </a:r>
          </a:p>
        </p:txBody>
      </p:sp>
      <p:sp>
        <p:nvSpPr>
          <p:cNvPr id="3" name="Subtitle 2">
            <a:extLst>
              <a:ext uri="{FF2B5EF4-FFF2-40B4-BE49-F238E27FC236}">
                <a16:creationId xmlns:a16="http://schemas.microsoft.com/office/drawing/2014/main" xmlns="" id="{39488192-183B-40A6-9D3F-CDEAC43CAFF0}"/>
              </a:ext>
            </a:extLst>
          </p:cNvPr>
          <p:cNvSpPr>
            <a:spLocks noGrp="1"/>
          </p:cNvSpPr>
          <p:nvPr>
            <p:ph type="subTitle" idx="1"/>
          </p:nvPr>
        </p:nvSpPr>
        <p:spPr>
          <a:xfrm>
            <a:off x="1524000" y="2252870"/>
            <a:ext cx="9144000" cy="3004930"/>
          </a:xfrm>
        </p:spPr>
        <p:txBody>
          <a:bodyPr>
            <a:normAutofit/>
          </a:bodyPr>
          <a:lstStyle/>
          <a:p>
            <a:pPr marL="285750" indent="-285750">
              <a:buFont typeface="Wingdings" panose="05000000000000000000" pitchFamily="2" charset="2"/>
              <a:buChar char="v"/>
            </a:pPr>
            <a:r>
              <a:rPr lang="en-CA" sz="2800" dirty="0">
                <a:latin typeface="Times New Roman" panose="02020603050405020304" pitchFamily="18" charset="0"/>
                <a:cs typeface="Times New Roman" panose="02020603050405020304" pitchFamily="18" charset="0"/>
              </a:rPr>
              <a:t>antidepression medication </a:t>
            </a:r>
          </a:p>
          <a:p>
            <a:pPr marL="285750" indent="-285750">
              <a:buFont typeface="Wingdings" panose="05000000000000000000" pitchFamily="2" charset="2"/>
              <a:buChar char="v"/>
            </a:pPr>
            <a:r>
              <a:rPr lang="en-CA" sz="2800" dirty="0">
                <a:latin typeface="Times New Roman" panose="02020603050405020304" pitchFamily="18" charset="0"/>
                <a:cs typeface="Times New Roman" panose="02020603050405020304" pitchFamily="18" charset="0"/>
              </a:rPr>
              <a:t>Selective serotonin reuptake inhibitors (SSRI); it works by helping inhibit the breakdown of serotonin in the brain, resulting in higher amount of this neurotransmitter </a:t>
            </a:r>
          </a:p>
        </p:txBody>
      </p:sp>
    </p:spTree>
    <p:extLst>
      <p:ext uri="{BB962C8B-B14F-4D97-AF65-F5344CB8AC3E}">
        <p14:creationId xmlns:p14="http://schemas.microsoft.com/office/powerpoint/2010/main" xmlns="" val="366430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AA42FE-E0A8-49CD-BF58-E6AE9E3CDA08}"/>
              </a:ext>
            </a:extLst>
          </p:cNvPr>
          <p:cNvSpPr>
            <a:spLocks noGrp="1"/>
          </p:cNvSpPr>
          <p:nvPr>
            <p:ph type="ctrTitle"/>
          </p:nvPr>
        </p:nvSpPr>
        <p:spPr>
          <a:xfrm>
            <a:off x="1524000" y="530087"/>
            <a:ext cx="9144000" cy="1056861"/>
          </a:xfrm>
        </p:spPr>
        <p:txBody>
          <a:bodyPr>
            <a:normAutofit/>
          </a:bodyPr>
          <a:lstStyle/>
          <a:p>
            <a:r>
              <a:rPr lang="en-CA" sz="3200" dirty="0">
                <a:latin typeface="Times New Roman" panose="02020603050405020304" pitchFamily="18" charset="0"/>
                <a:cs typeface="Times New Roman" panose="02020603050405020304" pitchFamily="18" charset="0"/>
              </a:rPr>
              <a:t>PSYCHOLOGICAL TREATMENT;</a:t>
            </a:r>
          </a:p>
        </p:txBody>
      </p:sp>
      <p:sp>
        <p:nvSpPr>
          <p:cNvPr id="3" name="Subtitle 2">
            <a:extLst>
              <a:ext uri="{FF2B5EF4-FFF2-40B4-BE49-F238E27FC236}">
                <a16:creationId xmlns:a16="http://schemas.microsoft.com/office/drawing/2014/main" xmlns="" id="{0AAF4284-8F52-4875-BA4D-F96041B81265}"/>
              </a:ext>
            </a:extLst>
          </p:cNvPr>
          <p:cNvSpPr>
            <a:spLocks noGrp="1"/>
          </p:cNvSpPr>
          <p:nvPr>
            <p:ph type="subTitle" idx="1"/>
          </p:nvPr>
        </p:nvSpPr>
        <p:spPr>
          <a:xfrm>
            <a:off x="1524000" y="1815547"/>
            <a:ext cx="9144000" cy="3882887"/>
          </a:xfrm>
        </p:spPr>
        <p:txBody>
          <a:bodyPr>
            <a:noAutofit/>
          </a:bodyPr>
          <a:lstStyle/>
          <a:p>
            <a:pPr marL="342900" indent="-342900" algn="l">
              <a:buFont typeface="Wingdings" panose="05000000000000000000" pitchFamily="2" charset="2"/>
              <a:buChar char="v"/>
            </a:pPr>
            <a:r>
              <a:rPr lang="en-CA" sz="2800" dirty="0">
                <a:latin typeface="Times New Roman" panose="02020603050405020304" pitchFamily="18" charset="0"/>
                <a:cs typeface="Times New Roman" panose="02020603050405020304" pitchFamily="18" charset="0"/>
              </a:rPr>
              <a:t>Interpersonal psychotherapy; </a:t>
            </a:r>
          </a:p>
          <a:p>
            <a:pPr marL="342900" indent="-342900" algn="l">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The core of the therapy is to examine major interpersonal problems.</a:t>
            </a:r>
          </a:p>
          <a:p>
            <a:pPr marL="342900" indent="-342900" algn="l">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It is a brief technique including discussing interpersonal problems, exploring negative feelings and encouraging their expression, problem solving and suggesting new and more satisfying moods of behaviour. </a:t>
            </a:r>
          </a:p>
        </p:txBody>
      </p:sp>
    </p:spTree>
    <p:extLst>
      <p:ext uri="{BB962C8B-B14F-4D97-AF65-F5344CB8AC3E}">
        <p14:creationId xmlns:p14="http://schemas.microsoft.com/office/powerpoint/2010/main" xmlns="" val="3720023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EF3C6-03EF-4296-9C40-F73FAC55BD35}"/>
              </a:ext>
            </a:extLst>
          </p:cNvPr>
          <p:cNvSpPr>
            <a:spLocks noGrp="1"/>
          </p:cNvSpPr>
          <p:nvPr>
            <p:ph type="title"/>
          </p:nvPr>
        </p:nvSpPr>
        <p:spPr>
          <a:xfrm>
            <a:off x="838200" y="530087"/>
            <a:ext cx="10515600" cy="1245704"/>
          </a:xfrm>
        </p:spPr>
        <p:txBody>
          <a:bodyPr>
            <a:normAutofit/>
          </a:bodyPr>
          <a:lstStyle/>
          <a:p>
            <a:pPr marL="457200" indent="-457200">
              <a:buFont typeface="Wingdings" panose="05000000000000000000" pitchFamily="2" charset="2"/>
              <a:buChar char="v"/>
            </a:pPr>
            <a:r>
              <a:rPr lang="en-CA" sz="3200" dirty="0">
                <a:latin typeface="Times New Roman" panose="02020603050405020304" pitchFamily="18" charset="0"/>
                <a:cs typeface="Times New Roman" panose="02020603050405020304" pitchFamily="18" charset="0"/>
              </a:rPr>
              <a:t>Cognitive therapy;</a:t>
            </a:r>
            <a:endParaRPr lang="en-CA" sz="3200" dirty="0"/>
          </a:p>
        </p:txBody>
      </p:sp>
      <p:sp>
        <p:nvSpPr>
          <p:cNvPr id="3" name="Content Placeholder 2">
            <a:extLst>
              <a:ext uri="{FF2B5EF4-FFF2-40B4-BE49-F238E27FC236}">
                <a16:creationId xmlns:a16="http://schemas.microsoft.com/office/drawing/2014/main" xmlns="" id="{B34E4B36-EBC4-47E5-806F-E62947F91062}"/>
              </a:ext>
            </a:extLst>
          </p:cNvPr>
          <p:cNvSpPr>
            <a:spLocks noGrp="1"/>
          </p:cNvSpPr>
          <p:nvPr>
            <p:ph idx="1"/>
          </p:nvPr>
        </p:nvSpPr>
        <p:spPr/>
        <p:txBody>
          <a:bodyPr/>
          <a:lstStyle/>
          <a:p>
            <a:pPr algn="l"/>
            <a:r>
              <a:rPr lang="en-CA" sz="2800" dirty="0">
                <a:latin typeface="Times New Roman" panose="02020603050405020304" pitchFamily="18" charset="0"/>
                <a:cs typeface="Times New Roman" panose="02020603050405020304" pitchFamily="18" charset="0"/>
              </a:rPr>
              <a:t>According to cognitive therapy, depression is caused by negative schemata and cognitive biases.</a:t>
            </a:r>
          </a:p>
          <a:p>
            <a:pPr marL="342900" indent="-342900" algn="l">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Change his/her opinion about self.</a:t>
            </a:r>
          </a:p>
          <a:p>
            <a:pPr marL="342900" indent="-342900" algn="l">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The therapist teaches a strategies to the client to identify thought patterns, to challenge negative beliefs and that promote making realistic and positive assumption.</a:t>
            </a:r>
          </a:p>
          <a:p>
            <a:endParaRPr lang="en-CA" dirty="0"/>
          </a:p>
        </p:txBody>
      </p:sp>
    </p:spTree>
    <p:extLst>
      <p:ext uri="{BB962C8B-B14F-4D97-AF65-F5344CB8AC3E}">
        <p14:creationId xmlns:p14="http://schemas.microsoft.com/office/powerpoint/2010/main" xmlns="" val="172285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4091D54B-59AB-4A5E-8E9E-0421BD66D4F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xmlns="" id="{547CE62E-FFFD-4A1F-BA78-C3B89C36FC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xmlns="" id="{AE51FD27-6B6A-4D21-BF22-245DA9BD0B3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7" name="Rectangle 26">
            <a:extLst>
              <a:ext uri="{FF2B5EF4-FFF2-40B4-BE49-F238E27FC236}">
                <a16:creationId xmlns:a16="http://schemas.microsoft.com/office/drawing/2014/main" xmlns="" id="{B8144315-1C5A-4185-A952-25D98D303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9" name="Freeform 5">
            <a:extLst>
              <a:ext uri="{FF2B5EF4-FFF2-40B4-BE49-F238E27FC236}">
                <a16:creationId xmlns:a16="http://schemas.microsoft.com/office/drawing/2014/main" xmlns="" id="{11CAC6F2-0806-417B-BF5D-5AEF6195FA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1" name="Rectangle 30">
            <a:extLst>
              <a:ext uri="{FF2B5EF4-FFF2-40B4-BE49-F238E27FC236}">
                <a16:creationId xmlns:a16="http://schemas.microsoft.com/office/drawing/2014/main" xmlns="" id="{D4723B02-0AAB-4F6E-BA41-8ED99D559D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Picture 4" descr="Shape&#10;&#10;Description automatically generated">
            <a:extLst>
              <a:ext uri="{FF2B5EF4-FFF2-40B4-BE49-F238E27FC236}">
                <a16:creationId xmlns:a16="http://schemas.microsoft.com/office/drawing/2014/main" xmlns="" id="{D7E65330-01B2-4DAE-BEC8-120A09430BAC}"/>
              </a:ext>
            </a:extLst>
          </p:cNvPr>
          <p:cNvPicPr>
            <a:picLocks noChangeAspect="1"/>
          </p:cNvPicPr>
          <p:nvPr/>
        </p:nvPicPr>
        <p:blipFill>
          <a:blip r:embed="rId3"/>
          <a:stretch>
            <a:fillRect/>
          </a:stretch>
        </p:blipFill>
        <p:spPr>
          <a:xfrm>
            <a:off x="3349604" y="1143000"/>
            <a:ext cx="5492792" cy="4628758"/>
          </a:xfrm>
          <a:prstGeom prst="rect">
            <a:avLst/>
          </a:prstGeom>
          <a:ln>
            <a:noFill/>
          </a:ln>
          <a:effectLst>
            <a:softEdge rad="112500"/>
          </a:effectLst>
        </p:spPr>
      </p:pic>
    </p:spTree>
    <p:extLst>
      <p:ext uri="{BB962C8B-B14F-4D97-AF65-F5344CB8AC3E}">
        <p14:creationId xmlns:p14="http://schemas.microsoft.com/office/powerpoint/2010/main" xmlns="" val="71642186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xmlns="" id="{4091D54B-59AB-4A5E-8E9E-0421BD66D4F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192000" cy="6858000"/>
            <a:chOff x="0" y="0"/>
            <a:chExt cx="12192000" cy="6858000"/>
          </a:xfrm>
        </p:grpSpPr>
        <p:sp>
          <p:nvSpPr>
            <p:cNvPr id="72" name="Rectangle 71">
              <a:extLst>
                <a:ext uri="{FF2B5EF4-FFF2-40B4-BE49-F238E27FC236}">
                  <a16:creationId xmlns:a16="http://schemas.microsoft.com/office/drawing/2014/main" xmlns="" id="{547CE62E-FFFD-4A1F-BA78-C3B89C36FC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Freeform 5">
              <a:extLst>
                <a:ext uri="{FF2B5EF4-FFF2-40B4-BE49-F238E27FC236}">
                  <a16:creationId xmlns:a16="http://schemas.microsoft.com/office/drawing/2014/main" xmlns="" id="{AE51FD27-6B6A-4D21-BF22-245DA9BD0B3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75" name="Rectangle 74">
            <a:extLst>
              <a:ext uri="{FF2B5EF4-FFF2-40B4-BE49-F238E27FC236}">
                <a16:creationId xmlns:a16="http://schemas.microsoft.com/office/drawing/2014/main" xmlns="" id="{B8144315-1C5A-4185-A952-25D98D303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9DF836E9-1495-4F94-B964-7EB36C9CFFCE}"/>
              </a:ext>
            </a:extLst>
          </p:cNvPr>
          <p:cNvSpPr>
            <a:spLocks noGrp="1"/>
          </p:cNvSpPr>
          <p:nvPr>
            <p:ph type="title"/>
          </p:nvPr>
        </p:nvSpPr>
        <p:spPr>
          <a:xfrm>
            <a:off x="8382055" y="1241266"/>
            <a:ext cx="3161016" cy="3153753"/>
          </a:xfrm>
        </p:spPr>
        <p:txBody>
          <a:bodyPr vert="horz" lIns="91440" tIns="45720" rIns="91440" bIns="45720" rtlCol="0" anchor="b">
            <a:normAutofit/>
          </a:bodyPr>
          <a:lstStyle/>
          <a:p>
            <a:pPr>
              <a:lnSpc>
                <a:spcPct val="90000"/>
              </a:lnSpc>
            </a:pPr>
            <a:r>
              <a:rPr lang="en-US" sz="3400" b="0" i="0" kern="1200" dirty="0">
                <a:solidFill>
                  <a:srgbClr val="EBEBEB"/>
                </a:solidFill>
                <a:effectLst/>
                <a:latin typeface="+mj-lt"/>
                <a:ea typeface="+mj-ea"/>
                <a:cs typeface="+mj-cs"/>
              </a:rPr>
              <a:t>Various types of depressive disorders according to DSM-5 </a:t>
            </a:r>
            <a:br>
              <a:rPr lang="en-US" sz="3400" b="0" i="0" kern="1200" dirty="0">
                <a:solidFill>
                  <a:srgbClr val="EBEBEB"/>
                </a:solidFill>
                <a:effectLst/>
                <a:latin typeface="+mj-lt"/>
                <a:ea typeface="+mj-ea"/>
                <a:cs typeface="+mj-cs"/>
              </a:rPr>
            </a:br>
            <a:endParaRPr lang="en-US" sz="3400" b="0" i="0" kern="1200" dirty="0">
              <a:solidFill>
                <a:srgbClr val="EBEBEB"/>
              </a:solidFill>
              <a:latin typeface="+mj-lt"/>
              <a:ea typeface="+mj-ea"/>
              <a:cs typeface="+mj-cs"/>
            </a:endParaRPr>
          </a:p>
        </p:txBody>
      </p:sp>
      <p:grpSp>
        <p:nvGrpSpPr>
          <p:cNvPr id="77" name="Group 76">
            <a:extLst>
              <a:ext uri="{FF2B5EF4-FFF2-40B4-BE49-F238E27FC236}">
                <a16:creationId xmlns:a16="http://schemas.microsoft.com/office/drawing/2014/main" xmlns="" id="{25A657F0-42F3-40D3-BC75-7DA1F5C6A2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23332" y="396837"/>
            <a:ext cx="7906665" cy="6058999"/>
            <a:chOff x="423332" y="396837"/>
            <a:chExt cx="7906665" cy="6058999"/>
          </a:xfrm>
        </p:grpSpPr>
        <p:sp>
          <p:nvSpPr>
            <p:cNvPr id="78" name="Rectangle 77">
              <a:extLst>
                <a:ext uri="{FF2B5EF4-FFF2-40B4-BE49-F238E27FC236}">
                  <a16:creationId xmlns:a16="http://schemas.microsoft.com/office/drawing/2014/main" xmlns="" id="{2E94FF68-7A60-47B7-AB98-1674FC7F2D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79" name="Freeform 5">
              <a:extLst>
                <a:ext uri="{FF2B5EF4-FFF2-40B4-BE49-F238E27FC236}">
                  <a16:creationId xmlns:a16="http://schemas.microsoft.com/office/drawing/2014/main" xmlns="" id="{42B4F8D7-4E9C-45EF-9072-1AF32CEF71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0" name="Freeform 5">
              <a:extLst>
                <a:ext uri="{FF2B5EF4-FFF2-40B4-BE49-F238E27FC236}">
                  <a16:creationId xmlns:a16="http://schemas.microsoft.com/office/drawing/2014/main" xmlns="" id="{3ECBDDDB-593C-40F0-8E80-AA75798EE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2050" name="Picture 2" descr="DEPRESSIVE DISORDERS - Docsity">
            <a:extLst>
              <a:ext uri="{FF2B5EF4-FFF2-40B4-BE49-F238E27FC236}">
                <a16:creationId xmlns:a16="http://schemas.microsoft.com/office/drawing/2014/main" xmlns="" id="{0B6949C8-D887-43F2-B7C4-86F1D12CDF7C}"/>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xmlns="" val="0"/>
              </a:ext>
            </a:extLst>
          </a:blip>
          <a:srcRect l="517" r="8908"/>
          <a:stretch/>
        </p:blipFill>
        <p:spPr bwMode="auto">
          <a:xfrm>
            <a:off x="1532754" y="1114621"/>
            <a:ext cx="5597198" cy="46287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283679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24E43EB-867C-4B35-9A5C-E435157C72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7C0F5DA-B59F-4F13-8BB8-FFD8F2C572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xmlns="" id="{9CEA1DEC-CC9E-4776-9E08-048A15BFA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xmlns="" id="{9CE399CF-F4B8-4832-A8CB-B93F6B1EF4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xmlns="" id="{1F23E73A-FDC8-462C-83C1-3AA8961449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xmlns="" id="{27208C5E-CC28-45E6-AF41-981B5093A71C}"/>
              </a:ext>
            </a:extLst>
          </p:cNvPr>
          <p:cNvSpPr>
            <a:spLocks noGrp="1"/>
          </p:cNvSpPr>
          <p:nvPr>
            <p:ph type="title"/>
          </p:nvPr>
        </p:nvSpPr>
        <p:spPr>
          <a:xfrm>
            <a:off x="994087" y="1130603"/>
            <a:ext cx="3342442" cy="4596794"/>
          </a:xfrm>
        </p:spPr>
        <p:txBody>
          <a:bodyPr anchor="ctr">
            <a:normAutofit/>
          </a:bodyPr>
          <a:lstStyle/>
          <a:p>
            <a:r>
              <a:rPr lang="en-US" sz="3200" b="1">
                <a:solidFill>
                  <a:srgbClr val="EBEBEB"/>
                </a:solidFill>
                <a:latin typeface="Times New Roman" panose="02020603050405020304" pitchFamily="18" charset="0"/>
                <a:cs typeface="Times New Roman" panose="02020603050405020304" pitchFamily="18" charset="0"/>
              </a:rPr>
              <a:t>Proposed DSM-5 Criteria for Major depressive disorder</a:t>
            </a:r>
          </a:p>
        </p:txBody>
      </p:sp>
      <p:sp>
        <p:nvSpPr>
          <p:cNvPr id="3" name="Content Placeholder 2">
            <a:extLst>
              <a:ext uri="{FF2B5EF4-FFF2-40B4-BE49-F238E27FC236}">
                <a16:creationId xmlns:a16="http://schemas.microsoft.com/office/drawing/2014/main" xmlns="" id="{615D3913-F865-4CCA-9DF1-F04FD5975B56}"/>
              </a:ext>
            </a:extLst>
          </p:cNvPr>
          <p:cNvSpPr>
            <a:spLocks noGrp="1"/>
          </p:cNvSpPr>
          <p:nvPr>
            <p:ph idx="1"/>
          </p:nvPr>
        </p:nvSpPr>
        <p:spPr>
          <a:xfrm>
            <a:off x="5290077" y="437513"/>
            <a:ext cx="5502614" cy="5954325"/>
          </a:xfrm>
        </p:spPr>
        <p:txBody>
          <a:bodyPr anchor="ctr">
            <a:normAutofit/>
          </a:bodyPr>
          <a:lstStyle/>
          <a:p>
            <a:r>
              <a:rPr lang="en-US" sz="2000" dirty="0"/>
              <a:t>Sad mood or loss of interest in usual activities ( Anhedonia)</a:t>
            </a:r>
          </a:p>
          <a:p>
            <a:r>
              <a:rPr lang="en-US" sz="2000" dirty="0"/>
              <a:t>At least 5 of the symptom( counting sad mood and loss of pleasure)</a:t>
            </a:r>
          </a:p>
          <a:p>
            <a:pPr>
              <a:buFont typeface="Wingdings" panose="05000000000000000000" pitchFamily="2" charset="2"/>
              <a:buChar char="q"/>
            </a:pPr>
            <a:r>
              <a:rPr lang="en-US" sz="2000" dirty="0"/>
              <a:t>Sleeping too much or too little.</a:t>
            </a:r>
          </a:p>
          <a:p>
            <a:pPr>
              <a:buFont typeface="Wingdings" panose="05000000000000000000" pitchFamily="2" charset="2"/>
              <a:buChar char="q"/>
            </a:pPr>
            <a:r>
              <a:rPr lang="en-US" sz="2000" dirty="0"/>
              <a:t>Psychomotor retardation or agitation</a:t>
            </a:r>
          </a:p>
          <a:p>
            <a:pPr>
              <a:buFont typeface="Wingdings" panose="05000000000000000000" pitchFamily="2" charset="2"/>
              <a:buChar char="q"/>
            </a:pPr>
            <a:r>
              <a:rPr lang="en-US" sz="2000" dirty="0"/>
              <a:t>Weight loss or change in appetite</a:t>
            </a:r>
          </a:p>
          <a:p>
            <a:pPr>
              <a:buFont typeface="Wingdings" panose="05000000000000000000" pitchFamily="2" charset="2"/>
              <a:buChar char="q"/>
            </a:pPr>
            <a:r>
              <a:rPr lang="en-US" sz="2000" dirty="0"/>
              <a:t>Loss of energy</a:t>
            </a:r>
          </a:p>
          <a:p>
            <a:pPr>
              <a:buFont typeface="Wingdings" panose="05000000000000000000" pitchFamily="2" charset="2"/>
              <a:buChar char="q"/>
            </a:pPr>
            <a:r>
              <a:rPr lang="en-US" sz="2000" dirty="0"/>
              <a:t>Feelings of worthlessness or excessive guilt</a:t>
            </a:r>
          </a:p>
          <a:p>
            <a:pPr>
              <a:buFont typeface="Wingdings" panose="05000000000000000000" pitchFamily="2" charset="2"/>
              <a:buChar char="q"/>
            </a:pPr>
            <a:r>
              <a:rPr lang="en-US" sz="2000" dirty="0"/>
              <a:t>Difficulty concentrating, thinking or making decision </a:t>
            </a:r>
          </a:p>
          <a:p>
            <a:pPr>
              <a:buFont typeface="Wingdings" panose="05000000000000000000" pitchFamily="2" charset="2"/>
              <a:buChar char="q"/>
            </a:pPr>
            <a:r>
              <a:rPr lang="en-US" sz="2000" dirty="0"/>
              <a:t>Recurrent thoughts of death or suicide</a:t>
            </a:r>
          </a:p>
          <a:p>
            <a:pPr>
              <a:buFont typeface="Wingdings" panose="05000000000000000000" pitchFamily="2" charset="2"/>
              <a:buChar char="Ø"/>
            </a:pPr>
            <a:r>
              <a:rPr lang="en-US" sz="2000" dirty="0"/>
              <a:t>Symptoms are present nearly everyday, most of the day, </a:t>
            </a:r>
            <a:r>
              <a:rPr lang="en-US" sz="2000"/>
              <a:t>atleast</a:t>
            </a:r>
            <a:r>
              <a:rPr lang="en-US" sz="2000" dirty="0"/>
              <a:t> for 2 weeks </a:t>
            </a:r>
          </a:p>
        </p:txBody>
      </p:sp>
    </p:spTree>
    <p:extLst>
      <p:ext uri="{BB962C8B-B14F-4D97-AF65-F5344CB8AC3E}">
        <p14:creationId xmlns:p14="http://schemas.microsoft.com/office/powerpoint/2010/main" xmlns="" val="107150428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70">
            <a:extLst>
              <a:ext uri="{FF2B5EF4-FFF2-40B4-BE49-F238E27FC236}">
                <a16:creationId xmlns:a16="http://schemas.microsoft.com/office/drawing/2014/main" xmlns="" id="{38ABDB68-E3D5-448E-97D3-06FFEF6801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3077" name="Freeform 5">
            <a:extLst>
              <a:ext uri="{FF2B5EF4-FFF2-40B4-BE49-F238E27FC236}">
                <a16:creationId xmlns:a16="http://schemas.microsoft.com/office/drawing/2014/main" xmlns="" id="{B8DD7FEB-D9F3-4F5B-982C-36B0664D02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3078" name="Freeform 5">
            <a:extLst>
              <a:ext uri="{FF2B5EF4-FFF2-40B4-BE49-F238E27FC236}">
                <a16:creationId xmlns:a16="http://schemas.microsoft.com/office/drawing/2014/main" xmlns="" id="{96BA11E4-0636-4FA9-A836-2A4FB17644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xmlns="" id="{AB9EEE2D-6C25-49FA-9E3C-534BA3F009F2}"/>
              </a:ext>
            </a:extLst>
          </p:cNvPr>
          <p:cNvSpPr>
            <a:spLocks noGrp="1"/>
          </p:cNvSpPr>
          <p:nvPr>
            <p:ph type="title"/>
          </p:nvPr>
        </p:nvSpPr>
        <p:spPr>
          <a:xfrm>
            <a:off x="639098" y="629265"/>
            <a:ext cx="6072776" cy="1622322"/>
          </a:xfrm>
        </p:spPr>
        <p:txBody>
          <a:bodyPr>
            <a:normAutofit/>
          </a:bodyPr>
          <a:lstStyle/>
          <a:p>
            <a:r>
              <a:rPr lang="en-US" b="1">
                <a:solidFill>
                  <a:srgbClr val="EBEBEB"/>
                </a:solidFill>
                <a:latin typeface="Times New Roman" panose="02020603050405020304" pitchFamily="18" charset="0"/>
                <a:cs typeface="Times New Roman" panose="02020603050405020304" pitchFamily="18" charset="0"/>
              </a:rPr>
              <a:t>Proposed DSM-5 Criteria for Dysthemia</a:t>
            </a:r>
          </a:p>
        </p:txBody>
      </p:sp>
      <p:sp>
        <p:nvSpPr>
          <p:cNvPr id="3079" name="Freeform: Shape 76">
            <a:extLst>
              <a:ext uri="{FF2B5EF4-FFF2-40B4-BE49-F238E27FC236}">
                <a16:creationId xmlns:a16="http://schemas.microsoft.com/office/drawing/2014/main" xmlns="" id="{5681882E-BDD0-4311-AF62-E801962852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3074" name="Picture 2" descr="Blog Therapy, Therapy, Therapy Blog, Blogging Therapy, Therapy,..">
            <a:extLst>
              <a:ext uri="{FF2B5EF4-FFF2-40B4-BE49-F238E27FC236}">
                <a16:creationId xmlns:a16="http://schemas.microsoft.com/office/drawing/2014/main" xmlns="" id="{7C50E79A-58AB-4128-BAF3-939E18E1C5FC}"/>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7418226" y="1375132"/>
            <a:ext cx="4125317" cy="4125317"/>
          </a:xfrm>
          <a:prstGeom prst="rect">
            <a:avLst/>
          </a:prstGeom>
          <a:noFill/>
          <a:extLst>
            <a:ext uri="{909E8E84-426E-40DD-AFC4-6F175D3DCCD1}">
              <a14:hiddenFill xmlns:a14="http://schemas.microsoft.com/office/drawing/2010/main" xmlns="">
                <a:solidFill>
                  <a:srgbClr val="FFFFFF"/>
                </a:solidFill>
              </a14:hiddenFill>
            </a:ext>
          </a:extLst>
        </p:spPr>
      </p:pic>
      <p:sp>
        <p:nvSpPr>
          <p:cNvPr id="3080" name="Rectangle 78">
            <a:extLst>
              <a:ext uri="{FF2B5EF4-FFF2-40B4-BE49-F238E27FC236}">
                <a16:creationId xmlns:a16="http://schemas.microsoft.com/office/drawing/2014/main" xmlns="" id="{EADD3260-4BDA-459B-A162-5E1B897E38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81" name="Oval 80">
            <a:extLst>
              <a:ext uri="{FF2B5EF4-FFF2-40B4-BE49-F238E27FC236}">
                <a16:creationId xmlns:a16="http://schemas.microsoft.com/office/drawing/2014/main" xmlns="" id="{283DA7DD-CA37-4ED7-8710-48E56B063B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82" name="Oval 82">
            <a:extLst>
              <a:ext uri="{FF2B5EF4-FFF2-40B4-BE49-F238E27FC236}">
                <a16:creationId xmlns:a16="http://schemas.microsoft.com/office/drawing/2014/main" xmlns="" id="{B92F2E3C-66CD-4DEB-BA14-2A5912B65A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F2FCADC5-4852-4EDB-A583-4BFBFA0F523F}"/>
              </a:ext>
            </a:extLst>
          </p:cNvPr>
          <p:cNvSpPr>
            <a:spLocks noGrp="1"/>
          </p:cNvSpPr>
          <p:nvPr>
            <p:ph idx="1"/>
          </p:nvPr>
        </p:nvSpPr>
        <p:spPr>
          <a:xfrm>
            <a:off x="639098" y="2418735"/>
            <a:ext cx="6072776" cy="3811740"/>
          </a:xfrm>
        </p:spPr>
        <p:txBody>
          <a:bodyPr anchor="ctr">
            <a:normAutofit/>
          </a:bodyPr>
          <a:lstStyle/>
          <a:p>
            <a:pPr marL="0" marR="0">
              <a:spcBef>
                <a:spcPts val="0"/>
              </a:spcBef>
              <a:spcAft>
                <a:spcPts val="800"/>
              </a:spcAft>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Depressed mood for most of the day more than half of the time for two years ( one year for children and adolescent)</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at least two of the following during that time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poor appetite or overeating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sleeping too much or two little</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low energy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poor self esteem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trouble concentrating or making decision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feeling of hopelessness </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pPr>
            <a:r>
              <a:rPr lang="en-US">
                <a:ln>
                  <a:noFill/>
                </a:ln>
                <a:solidFill>
                  <a:srgbClr val="FFFFFF"/>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the symptoms do not clear for more than two months at a time.</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a:solidFill>
                <a:srgbClr val="FFFFFF"/>
              </a:solidFill>
            </a:endParaRPr>
          </a:p>
        </p:txBody>
      </p:sp>
    </p:spTree>
    <p:extLst>
      <p:ext uri="{BB962C8B-B14F-4D97-AF65-F5344CB8AC3E}">
        <p14:creationId xmlns:p14="http://schemas.microsoft.com/office/powerpoint/2010/main" xmlns="" val="3066273118"/>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24E43EB-867C-4B35-9A5C-E435157C72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7C0F5DA-B59F-4F13-8BB8-FFD8F2C572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xmlns="" id="{9CEA1DEC-CC9E-4776-9E08-048A15BFA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xmlns="" id="{9CE399CF-F4B8-4832-A8CB-B93F6B1EF4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xmlns="" id="{1F23E73A-FDC8-462C-83C1-3AA8961449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xmlns="" id="{3E899C80-6544-4165-BA0E-3F61D5A7E307}"/>
              </a:ext>
            </a:extLst>
          </p:cNvPr>
          <p:cNvSpPr>
            <a:spLocks noGrp="1"/>
          </p:cNvSpPr>
          <p:nvPr>
            <p:ph type="title"/>
          </p:nvPr>
        </p:nvSpPr>
        <p:spPr>
          <a:xfrm>
            <a:off x="994087" y="1130603"/>
            <a:ext cx="3342442" cy="4596794"/>
          </a:xfrm>
        </p:spPr>
        <p:txBody>
          <a:bodyPr anchor="ctr">
            <a:normAutofit/>
          </a:bodyPr>
          <a:lstStyle/>
          <a:p>
            <a:r>
              <a:rPr lang="en-US" sz="3200" b="1">
                <a:solidFill>
                  <a:srgbClr val="EBEBEB"/>
                </a:solidFill>
                <a:latin typeface="Times New Roman" panose="02020603050405020304" pitchFamily="18" charset="0"/>
                <a:cs typeface="Times New Roman" panose="02020603050405020304" pitchFamily="18" charset="0"/>
              </a:rPr>
              <a:t>Proposed DSM-5 Criteria for Premenstrual Dysphoric disorder</a:t>
            </a:r>
          </a:p>
        </p:txBody>
      </p:sp>
      <p:sp>
        <p:nvSpPr>
          <p:cNvPr id="3" name="Content Placeholder 2">
            <a:extLst>
              <a:ext uri="{FF2B5EF4-FFF2-40B4-BE49-F238E27FC236}">
                <a16:creationId xmlns:a16="http://schemas.microsoft.com/office/drawing/2014/main" xmlns="" id="{289DD8E5-1130-4F6A-A7DA-0070648982B1}"/>
              </a:ext>
            </a:extLst>
          </p:cNvPr>
          <p:cNvSpPr>
            <a:spLocks noGrp="1"/>
          </p:cNvSpPr>
          <p:nvPr>
            <p:ph idx="1"/>
          </p:nvPr>
        </p:nvSpPr>
        <p:spPr>
          <a:xfrm>
            <a:off x="5290077" y="437513"/>
            <a:ext cx="5502614" cy="5954325"/>
          </a:xfrm>
        </p:spPr>
        <p:txBody>
          <a:bodyPr anchor="ctr">
            <a:normAutofit/>
          </a:bodyPr>
          <a:lstStyle/>
          <a:p>
            <a:pPr marL="228600" marR="0">
              <a:lnSpc>
                <a:spcPct val="90000"/>
              </a:lnSpc>
              <a:spcBef>
                <a:spcPts val="0"/>
              </a:spcBef>
              <a:spcAft>
                <a:spcPts val="800"/>
              </a:spcAft>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In most menstrual cycles during the past year , at least five of the following symptoms were present in the final week before menses and improved within a few days on the menses onset.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Affective lability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irritability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depressed mood, hopelessness, self- depreciating thoughts.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anxiety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diminish interest in usual activity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difficulty concentrating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lack of energy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change in appetite, overeating ,or food craving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sleeping too much or too little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subjective sense of being over -whelmed or out of control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Symbol" panose="05050102010706020507" pitchFamily="18"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physical symptoms such as breast tenderness, Or swelling , joint or muscle pain , or bloating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Wingdings" panose="05000000000000000000" pitchFamily="2"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Symptoms lead to significant distress or functional impairment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Wingdings" panose="05000000000000000000" pitchFamily="2"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symptoms are not an exacerbation of another mood or anxiety disorder or a personality disorder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0"/>
              </a:spcAft>
              <a:buFont typeface="Wingdings" panose="05000000000000000000" pitchFamily="2"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symptoms are confirmed with prospectus daily rating over 2 cycles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800"/>
              </a:spcAft>
              <a:buFont typeface="Wingdings" panose="05000000000000000000" pitchFamily="2" charset="2"/>
              <a:buChar char=""/>
            </a:pPr>
            <a:r>
              <a:rPr lang="en-US" sz="1600">
                <a:ln>
                  <a:noFill/>
                </a:ln>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symptoms are present when oral contraceptives are not being taken.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0939918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xmlns="" id="{AB8E3704-0CB2-48C2-A46B-EDB6271857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192000" cy="6858000"/>
            <a:chOff x="0" y="0"/>
            <a:chExt cx="12192000" cy="6858000"/>
          </a:xfrm>
        </p:grpSpPr>
        <p:sp>
          <p:nvSpPr>
            <p:cNvPr id="74" name="Rectangle 73">
              <a:extLst>
                <a:ext uri="{FF2B5EF4-FFF2-40B4-BE49-F238E27FC236}">
                  <a16:creationId xmlns:a16="http://schemas.microsoft.com/office/drawing/2014/main" xmlns="" id="{36872906-1D7A-472A-B90B-D4B00113A0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Freeform 5">
              <a:extLst>
                <a:ext uri="{FF2B5EF4-FFF2-40B4-BE49-F238E27FC236}">
                  <a16:creationId xmlns:a16="http://schemas.microsoft.com/office/drawing/2014/main" xmlns="" id="{C09D3A24-9F80-4EC9-9D80-28C5CBA8F88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77" name="Rectangle 76">
            <a:extLst>
              <a:ext uri="{FF2B5EF4-FFF2-40B4-BE49-F238E27FC236}">
                <a16:creationId xmlns:a16="http://schemas.microsoft.com/office/drawing/2014/main" xmlns="" id="{F4C2B571-8160-4749-AB99-260E8052A9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124" name="Picture 4" descr="Premenstrual Dysphoric Disorder: It's Not Just PMS -">
            <a:extLst>
              <a:ext uri="{FF2B5EF4-FFF2-40B4-BE49-F238E27FC236}">
                <a16:creationId xmlns:a16="http://schemas.microsoft.com/office/drawing/2014/main" xmlns="" id="{F6729CF3-9073-4AC1-B6FF-A36B2384C48F}"/>
              </a:ext>
            </a:extLst>
          </p:cNvPr>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7561" r="25188" b="2"/>
          <a:stretch/>
        </p:blipFill>
        <p:spPr bwMode="auto">
          <a:xfrm>
            <a:off x="1154954" y="1143006"/>
            <a:ext cx="4330966" cy="3429000"/>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pic>
        <p:nvPicPr>
          <p:cNvPr id="5122" name="Picture 2" descr="Premenstrual Syndrome and Premenstrual Dysphoric Disorder - American Family  Physician">
            <a:extLst>
              <a:ext uri="{FF2B5EF4-FFF2-40B4-BE49-F238E27FC236}">
                <a16:creationId xmlns:a16="http://schemas.microsoft.com/office/drawing/2014/main" xmlns="" id="{49C598AF-DDF0-4677-AFF6-81D73A08FD7D}"/>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xmlns="" val="0"/>
              </a:ext>
            </a:extLst>
          </a:blip>
          <a:srcRect r="-1" b="23256"/>
          <a:stretch/>
        </p:blipFill>
        <p:spPr bwMode="auto">
          <a:xfrm>
            <a:off x="5649645" y="1143006"/>
            <a:ext cx="4330967" cy="3429000"/>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809438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How Depression Is Diagnosed">
            <a:extLst>
              <a:ext uri="{FF2B5EF4-FFF2-40B4-BE49-F238E27FC236}">
                <a16:creationId xmlns:a16="http://schemas.microsoft.com/office/drawing/2014/main" xmlns="" id="{948CE7C0-8314-48AA-A163-97BB72A2FCA6}"/>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151467" y="2863825"/>
            <a:ext cx="4345024" cy="2891415"/>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
        <p:nvSpPr>
          <p:cNvPr id="6" name="TextBox 5">
            <a:extLst>
              <a:ext uri="{FF2B5EF4-FFF2-40B4-BE49-F238E27FC236}">
                <a16:creationId xmlns:a16="http://schemas.microsoft.com/office/drawing/2014/main" xmlns="" id="{86F55793-A6F0-42D5-8C2D-91F4796869FE}"/>
              </a:ext>
            </a:extLst>
          </p:cNvPr>
          <p:cNvSpPr txBox="1"/>
          <p:nvPr/>
        </p:nvSpPr>
        <p:spPr>
          <a:xfrm>
            <a:off x="5980954" y="2603500"/>
            <a:ext cx="5211979" cy="3416300"/>
          </a:xfrm>
          <a:prstGeom prst="rect">
            <a:avLst/>
          </a:prstGeom>
        </p:spPr>
        <p:txBody>
          <a:bodyPr vert="horz" lIns="91440" tIns="45720" rIns="91440" bIns="45720" rtlCol="0" anchor="ctr">
            <a:normAutofit/>
          </a:bodyPr>
          <a:lstStyle/>
          <a:p>
            <a:pPr marL="342900" marR="228600" lvl="0" indent="-342900" fontAlgn="base">
              <a:lnSpc>
                <a:spcPct val="90000"/>
              </a:lnSpc>
              <a:spcBef>
                <a:spcPts val="1000"/>
              </a:spcBef>
              <a:buClr>
                <a:schemeClr val="accent1"/>
              </a:buClr>
              <a:buSzPct val="80000"/>
              <a:buFont typeface="Wingdings 3" charset="2"/>
              <a:buChar char=""/>
              <a:tabLst>
                <a:tab pos="457200" algn="l"/>
              </a:tabLst>
            </a:pPr>
            <a:r>
              <a:rPr lang="en-US">
                <a:solidFill>
                  <a:schemeClr val="tx1">
                    <a:lumMod val="75000"/>
                    <a:lumOff val="25000"/>
                  </a:schemeClr>
                </a:solidFill>
                <a:effectLst/>
              </a:rPr>
              <a:t>With Mixed Features : This specifier allows for the presence of manic symptoms as part of the depression diagnosis in patients who do not meet the full criteria for a manic episode.</a:t>
            </a:r>
          </a:p>
          <a:p>
            <a:pPr marL="342900" marR="228600" lvl="0" indent="-342900" fontAlgn="base">
              <a:lnSpc>
                <a:spcPct val="90000"/>
              </a:lnSpc>
              <a:spcBef>
                <a:spcPts val="1000"/>
              </a:spcBef>
              <a:buClr>
                <a:schemeClr val="accent1"/>
              </a:buClr>
              <a:buSzPct val="80000"/>
              <a:buFont typeface="Wingdings 3" charset="2"/>
              <a:buChar char=""/>
              <a:tabLst>
                <a:tab pos="457200" algn="l"/>
              </a:tabLst>
            </a:pPr>
            <a:r>
              <a:rPr lang="en-US">
                <a:solidFill>
                  <a:schemeClr val="tx1">
                    <a:lumMod val="75000"/>
                    <a:lumOff val="25000"/>
                  </a:schemeClr>
                </a:solidFill>
                <a:effectLst/>
              </a:rPr>
              <a:t>With Anxious Distress  The presence of anxiety in patients may affect prognosis, treatment options, and the patient’s response to them. Clinicians will need to assess whether or not the individual experiencing depression also presents with anxious distress.</a:t>
            </a:r>
          </a:p>
        </p:txBody>
      </p:sp>
    </p:spTree>
    <p:extLst>
      <p:ext uri="{BB962C8B-B14F-4D97-AF65-F5344CB8AC3E}">
        <p14:creationId xmlns:p14="http://schemas.microsoft.com/office/powerpoint/2010/main" xmlns="" val="1538394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F70C2B8F-6B1B-46D5-86E6-40F36C695F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3" name="Freeform 5">
            <a:extLst>
              <a:ext uri="{FF2B5EF4-FFF2-40B4-BE49-F238E27FC236}">
                <a16:creationId xmlns:a16="http://schemas.microsoft.com/office/drawing/2014/main" xmlns="" id="{DB521824-592C-476A-AB0A-CA0C6D1F34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75" name="Freeform: Shape 74">
            <a:extLst>
              <a:ext uri="{FF2B5EF4-FFF2-40B4-BE49-F238E27FC236}">
                <a16:creationId xmlns:a16="http://schemas.microsoft.com/office/drawing/2014/main" xmlns="" id="{A2749EFA-8EE4-4EB8-9424-8E593B9320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77" name="Freeform 5">
            <a:extLst>
              <a:ext uri="{FF2B5EF4-FFF2-40B4-BE49-F238E27FC236}">
                <a16:creationId xmlns:a16="http://schemas.microsoft.com/office/drawing/2014/main" xmlns="" id="{B5C860C9-D4F9-4350-80DA-0D1CD36C77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xmlns="" id="{28E6F077-66D9-4BAD-809A-175FAAA668F2}"/>
              </a:ext>
            </a:extLst>
          </p:cNvPr>
          <p:cNvSpPr>
            <a:spLocks noGrp="1"/>
          </p:cNvSpPr>
          <p:nvPr>
            <p:ph type="title"/>
          </p:nvPr>
        </p:nvSpPr>
        <p:spPr>
          <a:xfrm>
            <a:off x="639098" y="629265"/>
            <a:ext cx="5132438" cy="1622322"/>
          </a:xfrm>
        </p:spPr>
        <p:txBody>
          <a:bodyPr>
            <a:normAutofit/>
          </a:bodyPr>
          <a:lstStyle/>
          <a:p>
            <a:r>
              <a:rPr lang="en-US" sz="3300" b="1">
                <a:solidFill>
                  <a:srgbClr val="EBEBEB"/>
                </a:solidFill>
                <a:effectLst/>
                <a:latin typeface="Times New Roman" panose="02020603050405020304" pitchFamily="18" charset="0"/>
                <a:ea typeface="Times New Roman" panose="02020603050405020304" pitchFamily="18" charset="0"/>
                <a:cs typeface="Times New Roman" panose="02020603050405020304" pitchFamily="18" charset="0"/>
              </a:rPr>
              <a:t>Epidemiology and consequences of Depression</a:t>
            </a:r>
            <a:r>
              <a:rPr lang="en-US" sz="3300">
                <a:solidFill>
                  <a:srgbClr val="EBEBEB"/>
                </a:solidFill>
                <a:effectLst/>
                <a:latin typeface="Calibri" panose="020F0502020204030204" pitchFamily="34" charset="0"/>
                <a:ea typeface="Calibri" panose="020F0502020204030204" pitchFamily="34" charset="0"/>
                <a:cs typeface="Times New Roman" panose="02020603050405020304" pitchFamily="18" charset="0"/>
              </a:rPr>
              <a:t/>
            </a:r>
            <a:br>
              <a:rPr lang="en-US" sz="3300">
                <a:solidFill>
                  <a:srgbClr val="EBEBEB"/>
                </a:solidFill>
                <a:effectLst/>
                <a:latin typeface="Calibri" panose="020F0502020204030204" pitchFamily="34" charset="0"/>
                <a:ea typeface="Calibri" panose="020F0502020204030204" pitchFamily="34" charset="0"/>
                <a:cs typeface="Times New Roman" panose="02020603050405020304" pitchFamily="18" charset="0"/>
              </a:rPr>
            </a:br>
            <a:endParaRPr lang="en-US" sz="3300">
              <a:solidFill>
                <a:srgbClr val="EBEBEB"/>
              </a:solidFill>
              <a:latin typeface="Times New Roman" panose="02020603050405020304" pitchFamily="18" charset="0"/>
              <a:cs typeface="Times New Roman" panose="02020603050405020304" pitchFamily="18" charset="0"/>
            </a:endParaRPr>
          </a:p>
        </p:txBody>
      </p:sp>
      <p:pic>
        <p:nvPicPr>
          <p:cNvPr id="7170" name="Picture 2" descr="The Serious Effects of Untreated Depression | Family Guidance Center">
            <a:extLst>
              <a:ext uri="{FF2B5EF4-FFF2-40B4-BE49-F238E27FC236}">
                <a16:creationId xmlns:a16="http://schemas.microsoft.com/office/drawing/2014/main" xmlns="" id="{87105B9F-B9E3-48B1-B3AE-6AD3D8E00CC6}"/>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6714836" y="1871489"/>
            <a:ext cx="4828707" cy="3132602"/>
          </a:xfrm>
          <a:prstGeom prst="rect">
            <a:avLst/>
          </a:prstGeom>
          <a:noFill/>
          <a:extLst>
            <a:ext uri="{909E8E84-426E-40DD-AFC4-6F175D3DCCD1}">
              <a14:hiddenFill xmlns:a14="http://schemas.microsoft.com/office/drawing/2010/main" xmlns="">
                <a:solidFill>
                  <a:srgbClr val="FFFFFF"/>
                </a:solidFill>
              </a14:hiddenFill>
            </a:ext>
          </a:extLst>
        </p:spPr>
      </p:pic>
      <p:sp>
        <p:nvSpPr>
          <p:cNvPr id="79" name="Rectangle 78">
            <a:extLst>
              <a:ext uri="{FF2B5EF4-FFF2-40B4-BE49-F238E27FC236}">
                <a16:creationId xmlns:a16="http://schemas.microsoft.com/office/drawing/2014/main" xmlns="" id="{538A90C8-AE0E-4EBA-9AF8-EEDB206020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424F6382-2EC2-4E64-9AA2-7AE103ECFD05}"/>
              </a:ext>
            </a:extLst>
          </p:cNvPr>
          <p:cNvSpPr>
            <a:spLocks noGrp="1"/>
          </p:cNvSpPr>
          <p:nvPr>
            <p:ph idx="1"/>
          </p:nvPr>
        </p:nvSpPr>
        <p:spPr>
          <a:xfrm>
            <a:off x="639098" y="2418735"/>
            <a:ext cx="5132439" cy="3811742"/>
          </a:xfrm>
        </p:spPr>
        <p:txBody>
          <a:bodyPr anchor="ctr">
            <a:normAutofit/>
          </a:bodyPr>
          <a:lstStyle/>
          <a:p>
            <a:r>
              <a:rPr lang="en-US">
                <a:solidFill>
                  <a:srgbClr val="FFFFFF"/>
                </a:solidFill>
                <a:effectLst/>
                <a:latin typeface="Times New Roman" panose="02020603050405020304" pitchFamily="18" charset="0"/>
                <a:ea typeface="Calibri" panose="020F0502020204030204" pitchFamily="34" charset="0"/>
              </a:rPr>
              <a:t>Depression affects an estimated one in 15 adults (6.7%) in any given year.</a:t>
            </a:r>
          </a:p>
          <a:p>
            <a:r>
              <a:rPr lang="en-US">
                <a:solidFill>
                  <a:srgbClr val="FFFFFF"/>
                </a:solidFill>
                <a:latin typeface="Times New Roman" panose="02020603050405020304" pitchFamily="18" charset="0"/>
                <a:ea typeface="Calibri" panose="020F0502020204030204" pitchFamily="34" charset="0"/>
              </a:rPr>
              <a:t>One</a:t>
            </a:r>
            <a:r>
              <a:rPr lang="en-US">
                <a:solidFill>
                  <a:srgbClr val="FFFFFF"/>
                </a:solidFill>
                <a:effectLst/>
                <a:latin typeface="Times New Roman" panose="02020603050405020304" pitchFamily="18" charset="0"/>
                <a:ea typeface="Calibri" panose="020F0502020204030204" pitchFamily="34" charset="0"/>
              </a:rPr>
              <a:t> in six people (16.6%) will experience depression at some time in their life. </a:t>
            </a:r>
          </a:p>
          <a:p>
            <a:r>
              <a:rPr lang="en-US">
                <a:solidFill>
                  <a:srgbClr val="FFFFFF"/>
                </a:solidFill>
                <a:effectLst/>
                <a:latin typeface="Times New Roman" panose="02020603050405020304" pitchFamily="18" charset="0"/>
                <a:ea typeface="Calibri" panose="020F0502020204030204" pitchFamily="34" charset="0"/>
              </a:rPr>
              <a:t> Women are more likely than men to experience depression.</a:t>
            </a:r>
          </a:p>
          <a:p>
            <a:r>
              <a:rPr lang="en-US">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 high degree of heritability (approximately 40%) when first-degree relatives (parents/children/siblings) have depression</a:t>
            </a:r>
            <a:r>
              <a:rPr lang="en-US">
                <a:solidFill>
                  <a:srgbClr val="FFFFFF"/>
                </a:solidFill>
                <a:effectLst/>
                <a:latin typeface="Helvetica" panose="020B0604020202020204" pitchFamily="34" charset="0"/>
                <a:ea typeface="Calibri" panose="020F0502020204030204" pitchFamily="34" charset="0"/>
                <a:cs typeface="Times New Roman" panose="02020603050405020304" pitchFamily="18" charset="0"/>
              </a:rPr>
              <a:t>.</a:t>
            </a:r>
            <a:endParaRPr lang="en-US">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6584244"/>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6BA33-9255-445A-ADBF-35480D4EE582}"/>
              </a:ext>
            </a:extLst>
          </p:cNvPr>
          <p:cNvSpPr>
            <a:spLocks noGrp="1"/>
          </p:cNvSpPr>
          <p:nvPr>
            <p:ph type="ctrTitle"/>
          </p:nvPr>
        </p:nvSpPr>
        <p:spPr>
          <a:xfrm>
            <a:off x="1524000" y="556592"/>
            <a:ext cx="9144000" cy="649356"/>
          </a:xfrm>
        </p:spPr>
        <p:txBody>
          <a:bodyPr>
            <a:normAutofit/>
          </a:bodyPr>
          <a:lstStyle/>
          <a:p>
            <a:r>
              <a:rPr lang="en-CA" sz="2800" dirty="0">
                <a:latin typeface="Times New Roman" panose="02020603050405020304" pitchFamily="18" charset="0"/>
                <a:cs typeface="Times New Roman" panose="02020603050405020304" pitchFamily="18" charset="0"/>
              </a:rPr>
              <a:t>ETIOLOGY OF DEPRESSIVE DISORDER:</a:t>
            </a:r>
          </a:p>
        </p:txBody>
      </p:sp>
      <p:sp>
        <p:nvSpPr>
          <p:cNvPr id="3" name="Subtitle 2">
            <a:extLst>
              <a:ext uri="{FF2B5EF4-FFF2-40B4-BE49-F238E27FC236}">
                <a16:creationId xmlns:a16="http://schemas.microsoft.com/office/drawing/2014/main" xmlns="" id="{2A774319-9B61-43EB-9B6C-3DEDE23C36DC}"/>
              </a:ext>
            </a:extLst>
          </p:cNvPr>
          <p:cNvSpPr>
            <a:spLocks noGrp="1"/>
          </p:cNvSpPr>
          <p:nvPr>
            <p:ph type="subTitle" idx="1"/>
          </p:nvPr>
        </p:nvSpPr>
        <p:spPr>
          <a:xfrm>
            <a:off x="1524000" y="1245704"/>
            <a:ext cx="9144000" cy="5208105"/>
          </a:xfrm>
        </p:spPr>
        <p:txBody>
          <a:bodyPr>
            <a:normAutofit fontScale="92500"/>
          </a:bodyPr>
          <a:lstStyle/>
          <a:p>
            <a:pPr marL="457200" indent="-457200" algn="l">
              <a:buFont typeface="Wingdings" panose="05000000000000000000" pitchFamily="2" charset="2"/>
              <a:buChar char="Ø"/>
            </a:pPr>
            <a:r>
              <a:rPr lang="en-CA" sz="2600" b="1" dirty="0">
                <a:latin typeface="Times New Roman" panose="02020603050405020304" pitchFamily="18" charset="0"/>
                <a:cs typeface="Times New Roman" panose="02020603050405020304" pitchFamily="18" charset="0"/>
              </a:rPr>
              <a:t>ABUSE; </a:t>
            </a:r>
            <a:r>
              <a:rPr lang="en-CA" sz="2600" dirty="0">
                <a:latin typeface="Times New Roman" panose="02020603050405020304" pitchFamily="18" charset="0"/>
                <a:cs typeface="Times New Roman" panose="02020603050405020304" pitchFamily="18" charset="0"/>
              </a:rPr>
              <a:t>Past physical, sexual or emotional abuse can increase the chance of depression.</a:t>
            </a:r>
          </a:p>
          <a:p>
            <a:pPr marL="457200" indent="-457200" algn="l">
              <a:buFont typeface="Wingdings" panose="05000000000000000000" pitchFamily="2" charset="2"/>
              <a:buChar char="Ø"/>
            </a:pPr>
            <a:r>
              <a:rPr lang="en-CA" sz="2600" b="1" dirty="0">
                <a:latin typeface="Times New Roman" panose="02020603050405020304" pitchFamily="18" charset="0"/>
                <a:cs typeface="Times New Roman" panose="02020603050405020304" pitchFamily="18" charset="0"/>
              </a:rPr>
              <a:t>CONFLICT</a:t>
            </a:r>
            <a:r>
              <a:rPr lang="en-CA" sz="2600" dirty="0">
                <a:latin typeface="Times New Roman" panose="02020603050405020304" pitchFamily="18" charset="0"/>
                <a:cs typeface="Times New Roman" panose="02020603050405020304" pitchFamily="18" charset="0"/>
              </a:rPr>
              <a:t>; Personal conflicts or dispute with family members or friend can lead to depression.</a:t>
            </a:r>
          </a:p>
          <a:p>
            <a:pPr marL="457200" indent="-457200" algn="l">
              <a:buFont typeface="Wingdings" panose="05000000000000000000" pitchFamily="2" charset="2"/>
              <a:buChar char="Ø"/>
            </a:pPr>
            <a:r>
              <a:rPr lang="en-CA" sz="2600" b="1" dirty="0">
                <a:latin typeface="Times New Roman" panose="02020603050405020304" pitchFamily="18" charset="0"/>
                <a:cs typeface="Times New Roman" panose="02020603050405020304" pitchFamily="18" charset="0"/>
              </a:rPr>
              <a:t>DEATH OR LOSE;</a:t>
            </a:r>
            <a:r>
              <a:rPr lang="en-CA" sz="2600" dirty="0">
                <a:latin typeface="Times New Roman" panose="02020603050405020304" pitchFamily="18" charset="0"/>
                <a:cs typeface="Times New Roman" panose="02020603050405020304" pitchFamily="18" charset="0"/>
              </a:rPr>
              <a:t> Sadness and grief from the death or lose of love one may increase the risk of depression. </a:t>
            </a:r>
          </a:p>
          <a:p>
            <a:pPr marL="457200" indent="-457200" algn="l">
              <a:buFont typeface="Wingdings" panose="05000000000000000000" pitchFamily="2" charset="2"/>
              <a:buChar char="Ø"/>
            </a:pPr>
            <a:r>
              <a:rPr lang="en-CA" sz="2600" b="1" dirty="0">
                <a:latin typeface="Times New Roman" panose="02020603050405020304" pitchFamily="18" charset="0"/>
                <a:cs typeface="Times New Roman" panose="02020603050405020304" pitchFamily="18" charset="0"/>
              </a:rPr>
              <a:t>Genetics; </a:t>
            </a:r>
            <a:r>
              <a:rPr lang="en-CA" sz="2600" dirty="0">
                <a:latin typeface="Times New Roman" panose="02020603050405020304" pitchFamily="18" charset="0"/>
                <a:cs typeface="Times New Roman" panose="02020603050405020304" pitchFamily="18" charset="0"/>
              </a:rPr>
              <a:t>a family history of depression may increase the depression.</a:t>
            </a:r>
          </a:p>
          <a:p>
            <a:pPr marL="457200" indent="-457200" algn="l">
              <a:buFont typeface="Wingdings" panose="05000000000000000000" pitchFamily="2" charset="2"/>
              <a:buChar char="Ø"/>
            </a:pPr>
            <a:r>
              <a:rPr lang="en-CA" sz="2600" dirty="0">
                <a:latin typeface="Times New Roman" panose="02020603050405020304" pitchFamily="18" charset="0"/>
                <a:cs typeface="Times New Roman" panose="02020603050405020304" pitchFamily="18" charset="0"/>
              </a:rPr>
              <a:t> </a:t>
            </a:r>
            <a:r>
              <a:rPr lang="en-CA" sz="2600" b="1" dirty="0">
                <a:latin typeface="Times New Roman" panose="02020603050405020304" pitchFamily="18" charset="0"/>
                <a:cs typeface="Times New Roman" panose="02020603050405020304" pitchFamily="18" charset="0"/>
              </a:rPr>
              <a:t>major events; </a:t>
            </a:r>
            <a:r>
              <a:rPr lang="en-CA" sz="2600" dirty="0">
                <a:latin typeface="Times New Roman" panose="02020603050405020304" pitchFamily="18" charset="0"/>
                <a:cs typeface="Times New Roman" panose="02020603050405020304" pitchFamily="18" charset="0"/>
              </a:rPr>
              <a:t>events like losing a job or income, getting divorced or retiring and any other stressful events can lead to depression. </a:t>
            </a:r>
          </a:p>
          <a:p>
            <a:pPr algn="l"/>
            <a:endParaRPr lang="en-CA" dirty="0">
              <a:latin typeface="Times New Roman" panose="02020603050405020304" pitchFamily="18" charset="0"/>
              <a:cs typeface="Times New Roman" panose="02020603050405020304" pitchFamily="18" charset="0"/>
            </a:endParaRPr>
          </a:p>
          <a:p>
            <a:endParaRPr lang="en-CA" dirty="0">
              <a:latin typeface="Times New Roman" panose="02020603050405020304" pitchFamily="18" charset="0"/>
              <a:cs typeface="Times New Roman" panose="02020603050405020304" pitchFamily="18" charset="0"/>
            </a:endParaRPr>
          </a:p>
          <a:p>
            <a:endParaRPr lang="en-CA" dirty="0"/>
          </a:p>
        </p:txBody>
      </p:sp>
    </p:spTree>
    <p:extLst>
      <p:ext uri="{BB962C8B-B14F-4D97-AF65-F5344CB8AC3E}">
        <p14:creationId xmlns:p14="http://schemas.microsoft.com/office/powerpoint/2010/main" xmlns="" val="2343718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2</TotalTime>
  <Words>837</Words>
  <Application>Microsoft Office PowerPoint</Application>
  <PresentationFormat>Custom</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 Boardroom</vt:lpstr>
      <vt:lpstr>DEPPRESSIVE DISORDERS</vt:lpstr>
      <vt:lpstr>Various types of depressive disorders according to DSM-5  </vt:lpstr>
      <vt:lpstr>Proposed DSM-5 Criteria for Major depressive disorder</vt:lpstr>
      <vt:lpstr>Proposed DSM-5 Criteria for Dysthemia</vt:lpstr>
      <vt:lpstr>Proposed DSM-5 Criteria for Premenstrual Dysphoric disorder</vt:lpstr>
      <vt:lpstr>Slide 6</vt:lpstr>
      <vt:lpstr>Slide 7</vt:lpstr>
      <vt:lpstr>Epidemiology and consequences of Depression </vt:lpstr>
      <vt:lpstr>ETIOLOGY OF DEPRESSIVE DISORDER:</vt:lpstr>
      <vt:lpstr>Substance abuse; the use of drugs or alcohol may also increase    depression. Nearly 30% of people with substance abuse problem may have major or clinical depression. </vt:lpstr>
      <vt:lpstr>Slide 11</vt:lpstr>
      <vt:lpstr>TREATMENT</vt:lpstr>
      <vt:lpstr>MEDICATATION</vt:lpstr>
      <vt:lpstr>PSYCHOLOGICAL TREATMENT;</vt:lpstr>
      <vt:lpstr>Cognitive therapy;</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CLINICAL PSYCHOLOGY</dc:title>
  <dc:creator>BUSHRA ZAFAR</dc:creator>
  <cp:lastModifiedBy>rubab</cp:lastModifiedBy>
  <cp:revision>3</cp:revision>
  <dcterms:created xsi:type="dcterms:W3CDTF">2020-10-11T14:48:06Z</dcterms:created>
  <dcterms:modified xsi:type="dcterms:W3CDTF">2020-10-15T06:00:37Z</dcterms:modified>
</cp:coreProperties>
</file>